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72" r:id="rId3"/>
    <p:sldId id="257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5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11/15/2016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Elements of a graphic novel</a:t>
            </a:r>
          </a:p>
        </p:txBody>
      </p:sp>
    </p:spTree>
    <p:extLst>
      <p:ext uri="{BB962C8B-B14F-4D97-AF65-F5344CB8AC3E}">
        <p14:creationId xmlns:p14="http://schemas.microsoft.com/office/powerpoint/2010/main" val="3123229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types of graphic novels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Superhero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637" y="1764792"/>
            <a:ext cx="3101578" cy="47640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3975" y="1764792"/>
            <a:ext cx="2855679" cy="432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humor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68689" y="775621"/>
            <a:ext cx="2876423" cy="4051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388" y="662053"/>
            <a:ext cx="2950646" cy="427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72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Non-fiction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56187" y="0"/>
            <a:ext cx="3535813" cy="45623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25407"/>
            <a:ext cx="3174873" cy="45325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655" y="1140302"/>
            <a:ext cx="3712786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71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Fantasy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6881" y="824361"/>
            <a:ext cx="3509507" cy="52589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48" y="2433851"/>
            <a:ext cx="2533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579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Adaptations / spinoffs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15915" y="1289304"/>
            <a:ext cx="3412333" cy="50181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385" y="2005012"/>
            <a:ext cx="2995115" cy="44776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57" y="2386677"/>
            <a:ext cx="3714366" cy="371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90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961" y="238972"/>
            <a:ext cx="10058400" cy="1609344"/>
          </a:xfrm>
        </p:spPr>
        <p:txBody>
          <a:bodyPr/>
          <a:lstStyle/>
          <a:p>
            <a:r>
              <a:rPr lang="en-US" dirty="0"/>
              <a:t>Personal stories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5262" y="484632"/>
            <a:ext cx="4186972" cy="58338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15" y="1565505"/>
            <a:ext cx="3038475" cy="4752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187" y="3024723"/>
            <a:ext cx="4100820" cy="370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37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529" y="0"/>
            <a:ext cx="10058400" cy="1609344"/>
          </a:xfrm>
        </p:spPr>
        <p:txBody>
          <a:bodyPr/>
          <a:lstStyle/>
          <a:p>
            <a:r>
              <a:rPr lang="en-US" dirty="0"/>
              <a:t>Why graphic novels?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529" y="1370782"/>
            <a:ext cx="12032002" cy="52961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6.3 million secondary school students are reading below grade level.</a:t>
            </a:r>
          </a:p>
          <a:p>
            <a:endParaRPr lang="en-US" dirty="0"/>
          </a:p>
          <a:p>
            <a:r>
              <a:rPr lang="en-US" dirty="0"/>
              <a:t>Average American age 15-24 spends only 7 minutes of daily leisure time reading.</a:t>
            </a:r>
          </a:p>
          <a:p>
            <a:endParaRPr lang="en-US" dirty="0"/>
          </a:p>
          <a:p>
            <a:r>
              <a:rPr lang="en-US" dirty="0"/>
              <a:t>Students with access to a variety of reading materials have higher average reading scores.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Present complex material in readable text</a:t>
            </a:r>
          </a:p>
          <a:p>
            <a:endParaRPr lang="en-US" dirty="0"/>
          </a:p>
          <a:p>
            <a:r>
              <a:rPr lang="en-US" dirty="0"/>
              <a:t>Serve as a bridge to more difficult reading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Challenge readers of more traditional literature</a:t>
            </a:r>
          </a:p>
          <a:p>
            <a:endParaRPr lang="en-US" dirty="0"/>
          </a:p>
          <a:p>
            <a:r>
              <a:rPr lang="en-US" dirty="0"/>
              <a:t>Embrace nature of multimedia world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253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kti01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13518"/>
            <a:ext cx="4254500" cy="643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133600" y="899318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38400" y="2575718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590800" y="2728118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667000" y="2347118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600">
                <a:latin typeface="Arial" panose="020B0604020202020204" pitchFamily="34" charset="0"/>
              </a:rPr>
              <a:t>Thought Balloon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667000" y="4175918"/>
            <a:ext cx="16002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600">
                <a:latin typeface="Arial" panose="020B0604020202020204" pitchFamily="34" charset="0"/>
              </a:rPr>
              <a:t>Sound Effect</a:t>
            </a:r>
          </a:p>
          <a:p>
            <a:pPr eaLnBrk="1" hangingPunct="1">
              <a:spcBef>
                <a:spcPct val="50000"/>
              </a:spcBef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9144000" y="518318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Panel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8382000" y="746918"/>
            <a:ext cx="762000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3962400" y="4480718"/>
            <a:ext cx="457200" cy="381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3505200" y="2804318"/>
            <a:ext cx="838200" cy="2286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8686800" y="2194718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Gutter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>
            <a:off x="6934200" y="2499518"/>
            <a:ext cx="1828800" cy="914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209800" y="5852318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>
                <a:latin typeface="Arial" panose="020B0604020202020204" pitchFamily="34" charset="0"/>
              </a:rPr>
              <a:t>Word Balloon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V="1">
            <a:off x="3810000" y="5395118"/>
            <a:ext cx="685800" cy="685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3505200" y="2423318"/>
            <a:ext cx="685800" cy="381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286000" y="289718"/>
            <a:ext cx="160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2667000" y="289718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Caption</a:t>
            </a:r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3581400" y="289718"/>
            <a:ext cx="685800" cy="152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3810000" y="6080918"/>
            <a:ext cx="2819400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42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little history…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2969207"/>
          </a:xfrm>
        </p:spPr>
        <p:txBody>
          <a:bodyPr>
            <a:normAutofit/>
          </a:bodyPr>
          <a:lstStyle/>
          <a:p>
            <a:r>
              <a:rPr lang="en-US" sz="2800" dirty="0"/>
              <a:t>Comic Strip=grandfather of Graphic Novel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Around since end of 1800s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Originally used to draw people to the Sunday paper</a:t>
            </a:r>
          </a:p>
        </p:txBody>
      </p:sp>
    </p:spTree>
    <p:extLst>
      <p:ext uri="{BB962C8B-B14F-4D97-AF65-F5344CB8AC3E}">
        <p14:creationId xmlns:p14="http://schemas.microsoft.com/office/powerpoint/2010/main" val="2427430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graphic novel?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1066" y="1631078"/>
            <a:ext cx="10058400" cy="4050792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Sequential Art—combination of text, panels, and images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Same format as a comic strip 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The texts and illustrations present the information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Book length—usually only one story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Medium, not a genre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88603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Panel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46" y="2093976"/>
            <a:ext cx="6205595" cy="4358905"/>
          </a:xfrm>
        </p:spPr>
        <p:txBody>
          <a:bodyPr>
            <a:normAutofit/>
          </a:bodyPr>
          <a:lstStyle/>
          <a:p>
            <a:r>
              <a:rPr lang="en-US" sz="2800" dirty="0"/>
              <a:t>A visual or implied boundary, and the contents within it, that tell a piece of the story. 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The size of each panel create different time effects. 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Word panel, image panel, word and image panel</a:t>
            </a:r>
          </a:p>
        </p:txBody>
      </p:sp>
      <p:pic>
        <p:nvPicPr>
          <p:cNvPr id="1026" name="Picture 2" descr="Image result for daisy kut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041" y="0"/>
            <a:ext cx="47695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81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Bleed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474" y="1816608"/>
            <a:ext cx="6271856" cy="4050792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2800" dirty="0"/>
              <a:t>Images that run outside the border of the panel.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597" y="2457611"/>
            <a:ext cx="6450082" cy="440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65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Gutter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space between the panels.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As the reader moves from one panel to the next, they predict and conclude what is happening.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360" y="232742"/>
            <a:ext cx="3674045" cy="294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24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 Balloons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Word</a:t>
            </a:r>
          </a:p>
          <a:p>
            <a:r>
              <a:rPr lang="en-US" sz="2800" dirty="0"/>
              <a:t>Story</a:t>
            </a:r>
          </a:p>
          <a:p>
            <a:r>
              <a:rPr lang="en-US" sz="2800" dirty="0"/>
              <a:t>Thought</a:t>
            </a:r>
          </a:p>
          <a:p>
            <a:r>
              <a:rPr lang="en-US" sz="2800" dirty="0"/>
              <a:t>Dialogue</a:t>
            </a:r>
          </a:p>
          <a:p>
            <a:r>
              <a:rPr lang="en-US" sz="2800" dirty="0"/>
              <a:t>Sound Effect</a:t>
            </a:r>
          </a:p>
          <a:p>
            <a:r>
              <a:rPr lang="en-US" sz="2800" dirty="0"/>
              <a:t>Balloon-less (no boundaries)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2578" y="615605"/>
            <a:ext cx="5605670" cy="401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37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 </a:t>
            </a:r>
            <a:r>
              <a:rPr lang="en-US" dirty="0" err="1"/>
              <a:t>Emanata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6934465" cy="4050792"/>
          </a:xfrm>
        </p:spPr>
        <p:txBody>
          <a:bodyPr>
            <a:normAutofit/>
          </a:bodyPr>
          <a:lstStyle/>
          <a:p>
            <a:r>
              <a:rPr lang="en-US" sz="2800" dirty="0"/>
              <a:t>Text or icons that represent what's going on in the character's head.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641" y="484632"/>
            <a:ext cx="3032263" cy="30965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443" y="3221106"/>
            <a:ext cx="4781274" cy="30736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3572" y="3959087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97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 Sound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387" y="2093976"/>
            <a:ext cx="6444135" cy="4050792"/>
          </a:xfrm>
        </p:spPr>
        <p:txBody>
          <a:bodyPr>
            <a:normAutofit/>
          </a:bodyPr>
          <a:lstStyle/>
          <a:p>
            <a:r>
              <a:rPr lang="en-US" sz="2800" dirty="0"/>
              <a:t> Words that indicate a sound that accompanies the comic panel.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061" y="1289304"/>
            <a:ext cx="4941818" cy="494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38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143</TotalTime>
  <Words>289</Words>
  <Application>Microsoft Office PowerPoint</Application>
  <PresentationFormat>Widescreen</PresentationFormat>
  <Paragraphs>63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Rockwell</vt:lpstr>
      <vt:lpstr>Rockwell Condensed</vt:lpstr>
      <vt:lpstr>Verdana</vt:lpstr>
      <vt:lpstr>Wingdings</vt:lpstr>
      <vt:lpstr>Wood Type</vt:lpstr>
      <vt:lpstr>Elements of a graphic novel</vt:lpstr>
      <vt:lpstr>A little history…</vt:lpstr>
      <vt:lpstr>What is a graphic novel?</vt:lpstr>
      <vt:lpstr>1. Panel</vt:lpstr>
      <vt:lpstr>2. Bleed</vt:lpstr>
      <vt:lpstr>3. Gutter</vt:lpstr>
      <vt:lpstr>5. Balloons</vt:lpstr>
      <vt:lpstr>6. Emanata</vt:lpstr>
      <vt:lpstr>7. Sound Effect</vt:lpstr>
      <vt:lpstr>Major types of graphic novels</vt:lpstr>
      <vt:lpstr>humor</vt:lpstr>
      <vt:lpstr>Non-fiction</vt:lpstr>
      <vt:lpstr>Fantasy </vt:lpstr>
      <vt:lpstr>Adaptations / spinoffs </vt:lpstr>
      <vt:lpstr>Personal stories</vt:lpstr>
      <vt:lpstr>Why graphic novels?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a graphic novel</dc:title>
  <dc:creator>Shelby Harrison</dc:creator>
  <cp:lastModifiedBy>Shelby Harrison</cp:lastModifiedBy>
  <cp:revision>10</cp:revision>
  <dcterms:created xsi:type="dcterms:W3CDTF">2016-11-16T01:15:31Z</dcterms:created>
  <dcterms:modified xsi:type="dcterms:W3CDTF">2016-11-16T04:02:38Z</dcterms:modified>
</cp:coreProperties>
</file>